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9"/>
  </p:normalViewPr>
  <p:slideViewPr>
    <p:cSldViewPr>
      <p:cViewPr varScale="1">
        <p:scale>
          <a:sx n="110" d="100"/>
          <a:sy n="110" d="100"/>
        </p:scale>
        <p:origin x="1680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1/17/22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1/17/22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63550" y="1898650"/>
            <a:ext cx="3746500" cy="4203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819650" y="1898650"/>
            <a:ext cx="3733800" cy="4203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1/17/22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1/17/22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1/17/22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10500" y="3263900"/>
            <a:ext cx="6922998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9900" y="2425700"/>
            <a:ext cx="8204200" cy="2857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1/17/22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84400" y="2425700"/>
            <a:ext cx="4622800" cy="1892300"/>
          </a:xfrm>
          <a:prstGeom prst="rect">
            <a:avLst/>
          </a:prstGeom>
          <a:ln w="25400">
            <a:solidFill>
              <a:srgbClr val="F79646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Calibri"/>
                <a:cs typeface="Calibri"/>
              </a:rPr>
              <a:t>1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gram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karbonhidrat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4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kkal</a:t>
            </a:r>
            <a:endParaRPr sz="3200">
              <a:latin typeface="Calibri"/>
              <a:cs typeface="Calibri"/>
            </a:endParaRPr>
          </a:p>
          <a:p>
            <a:pPr marL="97155">
              <a:lnSpc>
                <a:spcPct val="100000"/>
              </a:lnSpc>
              <a:spcBef>
                <a:spcPts val="760"/>
              </a:spcBef>
            </a:pPr>
            <a:r>
              <a:rPr sz="3200" dirty="0">
                <a:latin typeface="Calibri"/>
                <a:cs typeface="Calibri"/>
              </a:rPr>
              <a:t>1</a:t>
            </a:r>
            <a:r>
              <a:rPr sz="3200" spc="-15" dirty="0">
                <a:latin typeface="Calibri"/>
                <a:cs typeface="Calibri"/>
              </a:rPr>
              <a:t> gram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protein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4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kkal</a:t>
            </a:r>
            <a:endParaRPr sz="3200">
              <a:latin typeface="Calibri"/>
              <a:cs typeface="Calibri"/>
            </a:endParaRPr>
          </a:p>
          <a:p>
            <a:pPr marL="97155">
              <a:lnSpc>
                <a:spcPct val="100000"/>
              </a:lnSpc>
              <a:spcBef>
                <a:spcPts val="760"/>
              </a:spcBef>
            </a:pPr>
            <a:r>
              <a:rPr sz="3200" dirty="0">
                <a:latin typeface="Calibri"/>
                <a:cs typeface="Calibri"/>
              </a:rPr>
              <a:t>1</a:t>
            </a:r>
            <a:r>
              <a:rPr sz="3200" spc="-15" dirty="0">
                <a:latin typeface="Calibri"/>
                <a:cs typeface="Calibri"/>
              </a:rPr>
              <a:t> gram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yağ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9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kkal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7300" y="419100"/>
            <a:ext cx="6438900" cy="15748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54396" y="558800"/>
            <a:ext cx="5741035" cy="9956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3800"/>
              </a:lnSpc>
              <a:spcBef>
                <a:spcPts val="240"/>
              </a:spcBef>
            </a:pPr>
            <a:r>
              <a:rPr sz="3200" dirty="0"/>
              <a:t>Hangi </a:t>
            </a:r>
            <a:r>
              <a:rPr sz="3200" spc="-5" dirty="0"/>
              <a:t>Besin </a:t>
            </a:r>
            <a:r>
              <a:rPr sz="3200" spc="-30" dirty="0"/>
              <a:t>Türleri </a:t>
            </a:r>
            <a:r>
              <a:rPr sz="3200" spc="-5" dirty="0"/>
              <a:t>Ne </a:t>
            </a:r>
            <a:r>
              <a:rPr sz="3200" spc="-10" dirty="0"/>
              <a:t>Kadar </a:t>
            </a:r>
            <a:r>
              <a:rPr sz="3200" spc="-5" dirty="0"/>
              <a:t>Enerji </a:t>
            </a:r>
            <a:r>
              <a:rPr sz="3200" spc="-710" dirty="0"/>
              <a:t> </a:t>
            </a:r>
            <a:r>
              <a:rPr sz="3200" spc="-5" dirty="0"/>
              <a:t>Sağlamaktadır?</a:t>
            </a:r>
            <a:endParaRPr sz="3200"/>
          </a:p>
        </p:txBody>
      </p:sp>
      <p:grpSp>
        <p:nvGrpSpPr>
          <p:cNvPr id="5" name="object 5"/>
          <p:cNvGrpSpPr/>
          <p:nvPr/>
        </p:nvGrpSpPr>
        <p:grpSpPr>
          <a:xfrm>
            <a:off x="-6350" y="0"/>
            <a:ext cx="9156700" cy="6870700"/>
            <a:chOff x="-6350" y="0"/>
            <a:chExt cx="9156700" cy="68707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48600" y="152400"/>
              <a:ext cx="1092200" cy="14478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0"/>
                  </a:moveTo>
                  <a:lnTo>
                    <a:pt x="9144000" y="0"/>
                  </a:lnTo>
                  <a:lnTo>
                    <a:pt x="9144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6400" y="254000"/>
            <a:ext cx="6883400" cy="1333500"/>
            <a:chOff x="406400" y="254000"/>
            <a:chExt cx="6883400" cy="133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400" y="254000"/>
              <a:ext cx="6883400" cy="12446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8100" y="317500"/>
              <a:ext cx="5067300" cy="1270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3549" y="285750"/>
              <a:ext cx="6769100" cy="1143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3550" y="285750"/>
            <a:ext cx="6769100" cy="1143000"/>
          </a:xfrm>
          <a:prstGeom prst="rect">
            <a:avLst/>
          </a:prstGeom>
          <a:ln w="9525">
            <a:solidFill>
              <a:srgbClr val="98B954"/>
            </a:solidFill>
          </a:ln>
        </p:spPr>
        <p:txBody>
          <a:bodyPr vert="horz" wrap="square" lIns="0" tIns="184150" rIns="0" bIns="0" rtlCol="0">
            <a:spAutoFit/>
          </a:bodyPr>
          <a:lstStyle/>
          <a:p>
            <a:pPr marR="1905" algn="ctr">
              <a:lnSpc>
                <a:spcPct val="100000"/>
              </a:lnSpc>
              <a:spcBef>
                <a:spcPts val="1450"/>
              </a:spcBef>
            </a:pPr>
            <a:r>
              <a:rPr sz="4400" spc="-5" dirty="0">
                <a:solidFill>
                  <a:srgbClr val="000000"/>
                </a:solidFill>
              </a:rPr>
              <a:t>DOĞRU</a:t>
            </a:r>
            <a:r>
              <a:rPr sz="4400" spc="-25" dirty="0">
                <a:solidFill>
                  <a:srgbClr val="000000"/>
                </a:solidFill>
              </a:rPr>
              <a:t> </a:t>
            </a:r>
            <a:r>
              <a:rPr sz="4400" spc="-10" dirty="0">
                <a:solidFill>
                  <a:srgbClr val="000000"/>
                </a:solidFill>
              </a:rPr>
              <a:t>BESLENME</a:t>
            </a:r>
            <a:endParaRPr sz="4400"/>
          </a:p>
        </p:txBody>
      </p:sp>
      <p:grpSp>
        <p:nvGrpSpPr>
          <p:cNvPr id="7" name="object 7"/>
          <p:cNvGrpSpPr/>
          <p:nvPr/>
        </p:nvGrpSpPr>
        <p:grpSpPr>
          <a:xfrm>
            <a:off x="355600" y="2146300"/>
            <a:ext cx="6032500" cy="800100"/>
            <a:chOff x="355600" y="2146300"/>
            <a:chExt cx="6032500" cy="80010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5600" y="2171700"/>
              <a:ext cx="571500" cy="7366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3100" y="2146300"/>
              <a:ext cx="5715000" cy="8001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46284" y="2153920"/>
            <a:ext cx="5598160" cy="308610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4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Calibri"/>
                <a:cs typeface="Calibri"/>
              </a:rPr>
              <a:t>Spor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için </a:t>
            </a:r>
            <a:r>
              <a:rPr sz="2800" b="1" spc="-20" dirty="0">
                <a:latin typeface="Calibri"/>
                <a:cs typeface="Calibri"/>
              </a:rPr>
              <a:t>gereken</a:t>
            </a:r>
            <a:r>
              <a:rPr sz="2800" b="1" spc="-5" dirty="0">
                <a:latin typeface="Calibri"/>
                <a:cs typeface="Calibri"/>
              </a:rPr>
              <a:t> enerji</a:t>
            </a:r>
            <a:r>
              <a:rPr sz="2800" b="1" spc="-10" dirty="0">
                <a:latin typeface="Calibri"/>
                <a:cs typeface="Calibri"/>
              </a:rPr>
              <a:t> harcaması</a:t>
            </a:r>
            <a:r>
              <a:rPr sz="2800" b="1" spc="-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: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4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latin typeface="Calibri"/>
                <a:cs typeface="Calibri"/>
              </a:rPr>
              <a:t>Egzersiz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yoğunluğu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4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Süresi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4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Sıklığı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4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Vücut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bileşimi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4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Ağırlığı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-6350" y="0"/>
            <a:ext cx="9156700" cy="6870700"/>
            <a:chOff x="-6350" y="0"/>
            <a:chExt cx="9156700" cy="687070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99400" y="127000"/>
              <a:ext cx="1104900" cy="14351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0"/>
                  </a:moveTo>
                  <a:lnTo>
                    <a:pt x="9144000" y="0"/>
                  </a:lnTo>
                  <a:lnTo>
                    <a:pt x="9144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43094" y="1930400"/>
            <a:ext cx="2453005" cy="17348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0"/>
              </a:spcBef>
            </a:pPr>
            <a:r>
              <a:rPr sz="2800" b="1" spc="-10" dirty="0">
                <a:solidFill>
                  <a:srgbClr val="000000"/>
                </a:solidFill>
                <a:latin typeface="Calibri"/>
                <a:cs typeface="Calibri"/>
              </a:rPr>
              <a:t>Sağlıklı </a:t>
            </a:r>
            <a:r>
              <a:rPr sz="2800" b="1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000000"/>
                </a:solidFill>
                <a:latin typeface="Calibri"/>
                <a:cs typeface="Calibri"/>
              </a:rPr>
              <a:t>Sporcularda </a:t>
            </a:r>
            <a:r>
              <a:rPr sz="2800" b="1" spc="-10" dirty="0">
                <a:solidFill>
                  <a:srgbClr val="000000"/>
                </a:solidFill>
                <a:latin typeface="Calibri"/>
                <a:cs typeface="Calibri"/>
              </a:rPr>
              <a:t> Beslenme </a:t>
            </a:r>
            <a:r>
              <a:rPr sz="2800" b="1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0000"/>
                </a:solidFill>
                <a:latin typeface="Calibri"/>
                <a:cs typeface="Calibri"/>
              </a:rPr>
              <a:t>Modeli</a:t>
            </a:r>
            <a:r>
              <a:rPr sz="2800" b="1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b="1" spc="5" dirty="0">
                <a:solidFill>
                  <a:srgbClr val="000000"/>
                </a:solidFill>
                <a:latin typeface="Calibri"/>
                <a:cs typeface="Calibri"/>
              </a:rPr>
              <a:t>Nasıldır?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6350" y="0"/>
            <a:ext cx="9156700" cy="6870700"/>
            <a:chOff x="-6350" y="0"/>
            <a:chExt cx="9156700" cy="68707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596" y="34863"/>
              <a:ext cx="6052934" cy="67474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48600" y="63500"/>
              <a:ext cx="1104900" cy="14478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0"/>
                  </a:moveTo>
                  <a:lnTo>
                    <a:pt x="9144000" y="0"/>
                  </a:lnTo>
                  <a:lnTo>
                    <a:pt x="9144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457200"/>
            <a:ext cx="6731000" cy="977900"/>
          </a:xfrm>
          <a:prstGeom prst="rect">
            <a:avLst/>
          </a:prstGeom>
          <a:ln w="25400">
            <a:solidFill>
              <a:srgbClr val="8064A2"/>
            </a:solidFill>
          </a:ln>
        </p:spPr>
        <p:txBody>
          <a:bodyPr vert="horz" wrap="square" lIns="0" tIns="127000" rIns="0" bIns="0" rtlCol="0">
            <a:spAutoFit/>
          </a:bodyPr>
          <a:lstStyle/>
          <a:p>
            <a:pPr marL="189230">
              <a:lnSpc>
                <a:spcPct val="100000"/>
              </a:lnSpc>
              <a:spcBef>
                <a:spcPts val="1000"/>
              </a:spcBef>
            </a:pPr>
            <a:r>
              <a:rPr sz="4200" spc="-85" dirty="0">
                <a:solidFill>
                  <a:srgbClr val="000000"/>
                </a:solidFill>
              </a:rPr>
              <a:t>Tüm</a:t>
            </a:r>
            <a:r>
              <a:rPr sz="4200" spc="-25" dirty="0">
                <a:solidFill>
                  <a:srgbClr val="000000"/>
                </a:solidFill>
              </a:rPr>
              <a:t> </a:t>
            </a:r>
            <a:r>
              <a:rPr sz="4200" spc="-15" dirty="0">
                <a:solidFill>
                  <a:srgbClr val="000000"/>
                </a:solidFill>
              </a:rPr>
              <a:t>karbonhidratlar</a:t>
            </a:r>
            <a:r>
              <a:rPr sz="4200" spc="-20" dirty="0">
                <a:solidFill>
                  <a:srgbClr val="000000"/>
                </a:solidFill>
              </a:rPr>
              <a:t> aynı </a:t>
            </a:r>
            <a:r>
              <a:rPr sz="4200" spc="-5" dirty="0">
                <a:solidFill>
                  <a:srgbClr val="000000"/>
                </a:solidFill>
              </a:rPr>
              <a:t>mı?</a:t>
            </a:r>
            <a:endParaRPr sz="4200"/>
          </a:p>
        </p:txBody>
      </p:sp>
      <p:grpSp>
        <p:nvGrpSpPr>
          <p:cNvPr id="3" name="object 3"/>
          <p:cNvGrpSpPr/>
          <p:nvPr/>
        </p:nvGrpSpPr>
        <p:grpSpPr>
          <a:xfrm>
            <a:off x="330200" y="1816100"/>
            <a:ext cx="3937000" cy="4356100"/>
            <a:chOff x="330200" y="1816100"/>
            <a:chExt cx="3937000" cy="43561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400" y="1866900"/>
              <a:ext cx="3860800" cy="43053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0200" y="1816100"/>
              <a:ext cx="3403600" cy="24892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3550" y="1898650"/>
              <a:ext cx="3746500" cy="420370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63550" y="1898650"/>
            <a:ext cx="3746500" cy="4203700"/>
          </a:xfrm>
          <a:prstGeom prst="rect">
            <a:avLst/>
          </a:prstGeom>
          <a:ln w="9525">
            <a:solidFill>
              <a:srgbClr val="98B954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427990" indent="-342900">
              <a:lnSpc>
                <a:spcPct val="100000"/>
              </a:lnSpc>
              <a:spcBef>
                <a:spcPts val="150"/>
              </a:spcBef>
              <a:buFont typeface="Arial MT"/>
              <a:buChar char="•"/>
              <a:tabLst>
                <a:tab pos="427355" algn="l"/>
                <a:tab pos="427990" algn="l"/>
              </a:tabLst>
            </a:pPr>
            <a:r>
              <a:rPr sz="2400" spc="-5" dirty="0">
                <a:latin typeface="Calibri"/>
                <a:cs typeface="Calibri"/>
              </a:rPr>
              <a:t>Basit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Karbonhidratlar</a:t>
            </a:r>
            <a:endParaRPr sz="2400">
              <a:latin typeface="Calibri"/>
              <a:cs typeface="Calibri"/>
            </a:endParaRPr>
          </a:p>
          <a:p>
            <a:pPr marL="427990" indent="-342900">
              <a:lnSpc>
                <a:spcPct val="100000"/>
              </a:lnSpc>
              <a:spcBef>
                <a:spcPts val="620"/>
              </a:spcBef>
              <a:buFont typeface="Arial MT"/>
              <a:buChar char="•"/>
              <a:tabLst>
                <a:tab pos="427355" algn="l"/>
                <a:tab pos="427990" algn="l"/>
              </a:tabLst>
            </a:pPr>
            <a:r>
              <a:rPr sz="2400" spc="-20" dirty="0">
                <a:latin typeface="Calibri"/>
                <a:cs typeface="Calibri"/>
              </a:rPr>
              <a:t>Çay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şekeri</a:t>
            </a:r>
            <a:endParaRPr sz="2400">
              <a:latin typeface="Calibri"/>
              <a:cs typeface="Calibri"/>
            </a:endParaRPr>
          </a:p>
          <a:p>
            <a:pPr marL="427990" indent="-342900">
              <a:lnSpc>
                <a:spcPct val="100000"/>
              </a:lnSpc>
              <a:spcBef>
                <a:spcPts val="620"/>
              </a:spcBef>
              <a:buFont typeface="Arial MT"/>
              <a:buChar char="•"/>
              <a:tabLst>
                <a:tab pos="427355" algn="l"/>
                <a:tab pos="427990" algn="l"/>
              </a:tabLst>
            </a:pPr>
            <a:r>
              <a:rPr sz="2400" spc="-10" dirty="0">
                <a:latin typeface="Calibri"/>
                <a:cs typeface="Calibri"/>
              </a:rPr>
              <a:t>Şekerlemeler</a:t>
            </a:r>
            <a:endParaRPr sz="2400">
              <a:latin typeface="Calibri"/>
              <a:cs typeface="Calibri"/>
            </a:endParaRPr>
          </a:p>
          <a:p>
            <a:pPr marL="427990" indent="-342900">
              <a:lnSpc>
                <a:spcPct val="100000"/>
              </a:lnSpc>
              <a:spcBef>
                <a:spcPts val="520"/>
              </a:spcBef>
              <a:buFont typeface="Arial MT"/>
              <a:buChar char="•"/>
              <a:tabLst>
                <a:tab pos="427355" algn="l"/>
                <a:tab pos="427990" algn="l"/>
              </a:tabLst>
            </a:pPr>
            <a:r>
              <a:rPr sz="2400" spc="-5" dirty="0">
                <a:latin typeface="Calibri"/>
                <a:cs typeface="Calibri"/>
              </a:rPr>
              <a:t>Bisküvi</a:t>
            </a:r>
            <a:endParaRPr sz="2400">
              <a:latin typeface="Calibri"/>
              <a:cs typeface="Calibri"/>
            </a:endParaRPr>
          </a:p>
          <a:p>
            <a:pPr marL="427990" indent="-342900">
              <a:lnSpc>
                <a:spcPct val="100000"/>
              </a:lnSpc>
              <a:spcBef>
                <a:spcPts val="620"/>
              </a:spcBef>
              <a:buFont typeface="Arial MT"/>
              <a:buChar char="•"/>
              <a:tabLst>
                <a:tab pos="427355" algn="l"/>
                <a:tab pos="427990" algn="l"/>
              </a:tabLst>
            </a:pPr>
            <a:r>
              <a:rPr sz="2400" spc="-20" dirty="0">
                <a:latin typeface="Calibri"/>
                <a:cs typeface="Calibri"/>
              </a:rPr>
              <a:t>Çikolata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686300" y="1816100"/>
            <a:ext cx="3975100" cy="4356100"/>
            <a:chOff x="4686300" y="1816100"/>
            <a:chExt cx="3975100" cy="435610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62500" y="1866900"/>
              <a:ext cx="3848100" cy="43053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86300" y="1816100"/>
              <a:ext cx="3975100" cy="33655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19649" y="1898650"/>
              <a:ext cx="3733800" cy="420370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4819650" y="1898650"/>
            <a:ext cx="3733800" cy="4203700"/>
          </a:xfrm>
          <a:prstGeom prst="rect">
            <a:avLst/>
          </a:prstGeom>
          <a:ln w="9525">
            <a:solidFill>
              <a:srgbClr val="F69240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422275" indent="-343535">
              <a:lnSpc>
                <a:spcPct val="100000"/>
              </a:lnSpc>
              <a:spcBef>
                <a:spcPts val="150"/>
              </a:spcBef>
              <a:buFont typeface="Arial MT"/>
              <a:buChar char="•"/>
              <a:tabLst>
                <a:tab pos="422275" algn="l"/>
                <a:tab pos="422909" algn="l"/>
              </a:tabLst>
            </a:pPr>
            <a:r>
              <a:rPr sz="2400" spc="-15" dirty="0">
                <a:latin typeface="Calibri"/>
                <a:cs typeface="Calibri"/>
              </a:rPr>
              <a:t>Kompleks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karbonhidratlar</a:t>
            </a:r>
            <a:endParaRPr sz="2400">
              <a:latin typeface="Calibri"/>
              <a:cs typeface="Calibri"/>
            </a:endParaRPr>
          </a:p>
          <a:p>
            <a:pPr marL="422275" indent="-343535">
              <a:lnSpc>
                <a:spcPct val="100000"/>
              </a:lnSpc>
              <a:spcBef>
                <a:spcPts val="620"/>
              </a:spcBef>
              <a:buFont typeface="Arial MT"/>
              <a:buChar char="•"/>
              <a:tabLst>
                <a:tab pos="422275" algn="l"/>
                <a:tab pos="422909" algn="l"/>
              </a:tabLst>
            </a:pPr>
            <a:r>
              <a:rPr sz="2400" spc="-5" dirty="0">
                <a:latin typeface="Calibri"/>
                <a:cs typeface="Calibri"/>
              </a:rPr>
              <a:t>Ekmek</a:t>
            </a:r>
            <a:endParaRPr sz="2400">
              <a:latin typeface="Calibri"/>
              <a:cs typeface="Calibri"/>
            </a:endParaRPr>
          </a:p>
          <a:p>
            <a:pPr marL="422275" indent="-343535">
              <a:lnSpc>
                <a:spcPct val="100000"/>
              </a:lnSpc>
              <a:spcBef>
                <a:spcPts val="620"/>
              </a:spcBef>
              <a:buFont typeface="Arial MT"/>
              <a:buChar char="•"/>
              <a:tabLst>
                <a:tab pos="422275" algn="l"/>
                <a:tab pos="422909" algn="l"/>
              </a:tabLst>
            </a:pPr>
            <a:r>
              <a:rPr sz="2400" spc="-5" dirty="0">
                <a:latin typeface="Calibri"/>
                <a:cs typeface="Calibri"/>
              </a:rPr>
              <a:t>Esmer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pirinç</a:t>
            </a:r>
            <a:endParaRPr sz="2400">
              <a:latin typeface="Calibri"/>
              <a:cs typeface="Calibri"/>
            </a:endParaRPr>
          </a:p>
          <a:p>
            <a:pPr marL="422275" indent="-343535">
              <a:lnSpc>
                <a:spcPct val="100000"/>
              </a:lnSpc>
              <a:spcBef>
                <a:spcPts val="520"/>
              </a:spcBef>
              <a:buFont typeface="Arial MT"/>
              <a:buChar char="•"/>
              <a:tabLst>
                <a:tab pos="422275" algn="l"/>
                <a:tab pos="422909" algn="l"/>
              </a:tabLst>
            </a:pPr>
            <a:r>
              <a:rPr sz="2400" spc="-5" dirty="0">
                <a:latin typeface="Calibri"/>
                <a:cs typeface="Calibri"/>
              </a:rPr>
              <a:t>Bulgur</a:t>
            </a:r>
            <a:endParaRPr sz="2400">
              <a:latin typeface="Calibri"/>
              <a:cs typeface="Calibri"/>
            </a:endParaRPr>
          </a:p>
          <a:p>
            <a:pPr marL="422275" indent="-343535">
              <a:lnSpc>
                <a:spcPct val="100000"/>
              </a:lnSpc>
              <a:spcBef>
                <a:spcPts val="620"/>
              </a:spcBef>
              <a:buFont typeface="Arial MT"/>
              <a:buChar char="•"/>
              <a:tabLst>
                <a:tab pos="422275" algn="l"/>
                <a:tab pos="422909" algn="l"/>
              </a:tabLst>
            </a:pPr>
            <a:r>
              <a:rPr sz="2400" spc="-10" dirty="0">
                <a:latin typeface="Calibri"/>
                <a:cs typeface="Calibri"/>
              </a:rPr>
              <a:t>Makarna</a:t>
            </a:r>
            <a:endParaRPr sz="2400">
              <a:latin typeface="Calibri"/>
              <a:cs typeface="Calibri"/>
            </a:endParaRPr>
          </a:p>
          <a:p>
            <a:pPr marL="422275" indent="-343535">
              <a:lnSpc>
                <a:spcPct val="100000"/>
              </a:lnSpc>
              <a:spcBef>
                <a:spcPts val="520"/>
              </a:spcBef>
              <a:buFont typeface="Arial MT"/>
              <a:buChar char="•"/>
              <a:tabLst>
                <a:tab pos="422275" algn="l"/>
                <a:tab pos="422909" algn="l"/>
              </a:tabLst>
            </a:pPr>
            <a:r>
              <a:rPr sz="2400" spc="-5" dirty="0">
                <a:latin typeface="Calibri"/>
                <a:cs typeface="Calibri"/>
              </a:rPr>
              <a:t>Kurubaklagiller</a:t>
            </a:r>
            <a:endParaRPr sz="2400">
              <a:latin typeface="Calibri"/>
              <a:cs typeface="Calibri"/>
            </a:endParaRPr>
          </a:p>
          <a:p>
            <a:pPr marL="422275" indent="-343535">
              <a:lnSpc>
                <a:spcPct val="100000"/>
              </a:lnSpc>
              <a:spcBef>
                <a:spcPts val="620"/>
              </a:spcBef>
              <a:buFont typeface="Arial MT"/>
              <a:buChar char="•"/>
              <a:tabLst>
                <a:tab pos="422275" algn="l"/>
                <a:tab pos="422909" algn="l"/>
              </a:tabLst>
            </a:pPr>
            <a:r>
              <a:rPr sz="2400" spc="-40" dirty="0">
                <a:latin typeface="Calibri"/>
                <a:cs typeface="Calibri"/>
              </a:rPr>
              <a:t>Tahıl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ürünleri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-6350" y="0"/>
            <a:ext cx="9156700" cy="6870700"/>
            <a:chOff x="-6350" y="0"/>
            <a:chExt cx="9156700" cy="6870700"/>
          </a:xfrm>
        </p:grpSpPr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01000" y="127000"/>
              <a:ext cx="1104900" cy="143510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0"/>
                  </a:moveTo>
                  <a:lnTo>
                    <a:pt x="9144000" y="0"/>
                  </a:lnTo>
                  <a:lnTo>
                    <a:pt x="9144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1000" y="3136900"/>
            <a:ext cx="8369300" cy="1778000"/>
            <a:chOff x="381000" y="3136900"/>
            <a:chExt cx="8369300" cy="177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3314700"/>
              <a:ext cx="8369300" cy="1270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4700" y="3136900"/>
              <a:ext cx="7569200" cy="177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50850" y="3359150"/>
              <a:ext cx="8229600" cy="1143000"/>
            </a:xfrm>
            <a:custGeom>
              <a:avLst/>
              <a:gdLst/>
              <a:ahLst/>
              <a:cxnLst/>
              <a:rect l="l" t="t" r="r" b="b"/>
              <a:pathLst>
                <a:path w="8229600" h="1143000">
                  <a:moveTo>
                    <a:pt x="82296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8229600" y="1143000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0850" y="3359150"/>
              <a:ext cx="8229600" cy="1143000"/>
            </a:xfrm>
            <a:custGeom>
              <a:avLst/>
              <a:gdLst/>
              <a:ahLst/>
              <a:cxnLst/>
              <a:rect l="l" t="t" r="r" b="b"/>
              <a:pathLst>
                <a:path w="8229600" h="1143000">
                  <a:moveTo>
                    <a:pt x="0" y="0"/>
                  </a:moveTo>
                  <a:lnTo>
                    <a:pt x="8229600" y="0"/>
                  </a:lnTo>
                  <a:lnTo>
                    <a:pt x="8229600" y="1143000"/>
                  </a:lnTo>
                  <a:lnTo>
                    <a:pt x="0" y="1143000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9930" marR="5080" indent="-697865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Egzersizden </a:t>
            </a:r>
            <a:r>
              <a:rPr dirty="0"/>
              <a:t>1 </a:t>
            </a:r>
            <a:r>
              <a:rPr spc="-15" dirty="0"/>
              <a:t>saat </a:t>
            </a:r>
            <a:r>
              <a:rPr spc="-5" dirty="0"/>
              <a:t>önce Basit Cho </a:t>
            </a:r>
            <a:r>
              <a:rPr spc="-890" dirty="0"/>
              <a:t> </a:t>
            </a:r>
            <a:r>
              <a:rPr spc="-20" dirty="0"/>
              <a:t>kesinlikle </a:t>
            </a:r>
            <a:r>
              <a:rPr spc="-40" dirty="0"/>
              <a:t>tüketilmemelidir.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-6350" y="0"/>
            <a:ext cx="9156700" cy="6870700"/>
            <a:chOff x="-6350" y="0"/>
            <a:chExt cx="9156700" cy="687070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32200" y="863600"/>
              <a:ext cx="1854200" cy="19304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48600" y="63500"/>
              <a:ext cx="1104900" cy="14478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0"/>
                  </a:moveTo>
                  <a:lnTo>
                    <a:pt x="9144000" y="0"/>
                  </a:lnTo>
                  <a:lnTo>
                    <a:pt x="9144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97100" y="165100"/>
            <a:ext cx="4406900" cy="927100"/>
            <a:chOff x="2197100" y="165100"/>
            <a:chExt cx="4406900" cy="927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7100" y="241300"/>
              <a:ext cx="4406900" cy="6731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03500" y="165100"/>
              <a:ext cx="3581400" cy="9271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54249" y="273049"/>
              <a:ext cx="4292600" cy="5715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54250" y="273050"/>
            <a:ext cx="4292600" cy="571500"/>
          </a:xfrm>
          <a:prstGeom prst="rect">
            <a:avLst/>
          </a:prstGeom>
          <a:ln w="9525">
            <a:solidFill>
              <a:srgbClr val="98B954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50"/>
              </a:spcBef>
            </a:pPr>
            <a:r>
              <a:rPr sz="3200" dirty="0">
                <a:solidFill>
                  <a:srgbClr val="000000"/>
                </a:solidFill>
              </a:rPr>
              <a:t>DOĞAL</a:t>
            </a:r>
            <a:r>
              <a:rPr sz="3200" spc="-35" dirty="0">
                <a:solidFill>
                  <a:srgbClr val="000000"/>
                </a:solidFill>
              </a:rPr>
              <a:t> </a:t>
            </a:r>
            <a:r>
              <a:rPr sz="3200" spc="-5" dirty="0">
                <a:solidFill>
                  <a:srgbClr val="000000"/>
                </a:solidFill>
              </a:rPr>
              <a:t>İÇECEKLER</a:t>
            </a:r>
            <a:endParaRPr sz="3200"/>
          </a:p>
        </p:txBody>
      </p:sp>
      <p:sp>
        <p:nvSpPr>
          <p:cNvPr id="7" name="object 7"/>
          <p:cNvSpPr txBox="1"/>
          <p:nvPr/>
        </p:nvSpPr>
        <p:spPr>
          <a:xfrm>
            <a:off x="254000" y="1358900"/>
            <a:ext cx="7442200" cy="1727200"/>
          </a:xfrm>
          <a:prstGeom prst="rect">
            <a:avLst/>
          </a:prstGeom>
          <a:ln w="25400">
            <a:solidFill>
              <a:srgbClr val="8064A2"/>
            </a:solidFill>
          </a:ln>
        </p:spPr>
        <p:txBody>
          <a:bodyPr vert="horz" wrap="square" lIns="0" tIns="2540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00"/>
              </a:spcBef>
            </a:pPr>
            <a:r>
              <a:rPr sz="1800" b="1" spc="-5" dirty="0">
                <a:solidFill>
                  <a:srgbClr val="212529"/>
                </a:solidFill>
                <a:latin typeface="Calibri"/>
                <a:cs typeface="Calibri"/>
              </a:rPr>
              <a:t>DOĞAL</a:t>
            </a:r>
            <a:r>
              <a:rPr sz="1800" b="1" spc="-1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212529"/>
                </a:solidFill>
                <a:latin typeface="Calibri"/>
                <a:cs typeface="Calibri"/>
              </a:rPr>
              <a:t>MADEN</a:t>
            </a:r>
            <a:r>
              <a:rPr sz="1800" b="1" spc="-10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212529"/>
                </a:solidFill>
                <a:latin typeface="Calibri"/>
                <a:cs typeface="Calibri"/>
              </a:rPr>
              <a:t>SUYU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450">
              <a:latin typeface="Calibri"/>
              <a:cs typeface="Calibri"/>
            </a:endParaRPr>
          </a:p>
          <a:p>
            <a:pPr marL="92710" marR="824865">
              <a:lnSpc>
                <a:spcPct val="99500"/>
              </a:lnSpc>
            </a:pPr>
            <a:r>
              <a:rPr sz="1800" spc="-10" dirty="0">
                <a:solidFill>
                  <a:srgbClr val="212529"/>
                </a:solidFill>
                <a:latin typeface="Calibri"/>
                <a:cs typeface="Calibri"/>
              </a:rPr>
              <a:t>Doğal</a:t>
            </a:r>
            <a:r>
              <a:rPr sz="1800" spc="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12529"/>
                </a:solidFill>
                <a:latin typeface="Calibri"/>
                <a:cs typeface="Calibri"/>
              </a:rPr>
              <a:t>maden</a:t>
            </a:r>
            <a:r>
              <a:rPr sz="1800" spc="1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12529"/>
                </a:solidFill>
                <a:latin typeface="Calibri"/>
                <a:cs typeface="Calibri"/>
              </a:rPr>
              <a:t>suyu</a:t>
            </a:r>
            <a:r>
              <a:rPr sz="1800" spc="1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212529"/>
                </a:solidFill>
                <a:latin typeface="Calibri"/>
                <a:cs typeface="Calibri"/>
              </a:rPr>
              <a:t>özellikle</a:t>
            </a:r>
            <a:r>
              <a:rPr sz="1800" spc="1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12529"/>
                </a:solidFill>
                <a:latin typeface="Calibri"/>
                <a:cs typeface="Calibri"/>
              </a:rPr>
              <a:t>elektrolit</a:t>
            </a:r>
            <a:r>
              <a:rPr sz="1800" spc="1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12529"/>
                </a:solidFill>
                <a:latin typeface="Calibri"/>
                <a:cs typeface="Calibri"/>
              </a:rPr>
              <a:t>ve</a:t>
            </a:r>
            <a:r>
              <a:rPr sz="1800" spc="20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12529"/>
                </a:solidFill>
                <a:latin typeface="Calibri"/>
                <a:cs typeface="Calibri"/>
              </a:rPr>
              <a:t>mineral</a:t>
            </a:r>
            <a:r>
              <a:rPr sz="1800" spc="1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12529"/>
                </a:solidFill>
                <a:latin typeface="Calibri"/>
                <a:cs typeface="Calibri"/>
              </a:rPr>
              <a:t>açısından</a:t>
            </a:r>
            <a:r>
              <a:rPr sz="1800" spc="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12529"/>
                </a:solidFill>
                <a:latin typeface="Calibri"/>
                <a:cs typeface="Calibri"/>
              </a:rPr>
              <a:t>iyi</a:t>
            </a:r>
            <a:r>
              <a:rPr sz="1800" spc="10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12529"/>
                </a:solidFill>
                <a:latin typeface="Calibri"/>
                <a:cs typeface="Calibri"/>
              </a:rPr>
              <a:t>düzeyde </a:t>
            </a:r>
            <a:r>
              <a:rPr sz="1800" spc="-5" dirty="0">
                <a:solidFill>
                  <a:srgbClr val="212529"/>
                </a:solidFill>
                <a:latin typeface="Calibri"/>
                <a:cs typeface="Calibri"/>
              </a:rPr>
              <a:t> olmasıyla</a:t>
            </a:r>
            <a:r>
              <a:rPr sz="1800" spc="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12529"/>
                </a:solidFill>
                <a:latin typeface="Calibri"/>
                <a:cs typeface="Calibri"/>
              </a:rPr>
              <a:t>birlikte</a:t>
            </a:r>
            <a:r>
              <a:rPr sz="1800" spc="10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12529"/>
                </a:solidFill>
                <a:latin typeface="Calibri"/>
                <a:cs typeface="Calibri"/>
              </a:rPr>
              <a:t>spor</a:t>
            </a:r>
            <a:r>
              <a:rPr sz="1800" spc="10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12529"/>
                </a:solidFill>
                <a:latin typeface="Calibri"/>
                <a:cs typeface="Calibri"/>
              </a:rPr>
              <a:t>sırasında</a:t>
            </a:r>
            <a:r>
              <a:rPr sz="1800" spc="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12529"/>
                </a:solidFill>
                <a:latin typeface="Calibri"/>
                <a:cs typeface="Calibri"/>
              </a:rPr>
              <a:t>kaybedilen</a:t>
            </a:r>
            <a:r>
              <a:rPr sz="1800" spc="10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12529"/>
                </a:solidFill>
                <a:latin typeface="Calibri"/>
                <a:cs typeface="Calibri"/>
              </a:rPr>
              <a:t>sıvı</a:t>
            </a:r>
            <a:r>
              <a:rPr sz="1800" spc="10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12529"/>
                </a:solidFill>
                <a:latin typeface="Calibri"/>
                <a:cs typeface="Calibri"/>
              </a:rPr>
              <a:t>ve</a:t>
            </a:r>
            <a:r>
              <a:rPr sz="1800" spc="10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12529"/>
                </a:solidFill>
                <a:latin typeface="Calibri"/>
                <a:cs typeface="Calibri"/>
              </a:rPr>
              <a:t>elektrolitlerin</a:t>
            </a:r>
            <a:r>
              <a:rPr sz="1800" spc="10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12529"/>
                </a:solidFill>
                <a:latin typeface="Calibri"/>
                <a:cs typeface="Calibri"/>
              </a:rPr>
              <a:t>yerine </a:t>
            </a:r>
            <a:r>
              <a:rPr sz="1800" spc="-39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12529"/>
                </a:solidFill>
                <a:latin typeface="Calibri"/>
                <a:cs typeface="Calibri"/>
              </a:rPr>
              <a:t>konmasına</a:t>
            </a:r>
            <a:r>
              <a:rPr sz="1800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12529"/>
                </a:solidFill>
                <a:latin typeface="Calibri"/>
                <a:cs typeface="Calibri"/>
              </a:rPr>
              <a:t>destek</a:t>
            </a:r>
            <a:r>
              <a:rPr sz="1800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40" dirty="0">
                <a:solidFill>
                  <a:srgbClr val="212529"/>
                </a:solidFill>
                <a:latin typeface="Calibri"/>
                <a:cs typeface="Calibri"/>
              </a:rPr>
              <a:t>olur.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11300" y="4025900"/>
            <a:ext cx="7327900" cy="1473200"/>
          </a:xfrm>
          <a:prstGeom prst="rect">
            <a:avLst/>
          </a:prstGeom>
          <a:ln w="25400">
            <a:solidFill>
              <a:srgbClr val="C0504D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300"/>
              </a:spcBef>
            </a:pPr>
            <a:r>
              <a:rPr sz="1800" b="1" spc="-25" dirty="0">
                <a:solidFill>
                  <a:srgbClr val="212529"/>
                </a:solidFill>
                <a:latin typeface="Calibri"/>
                <a:cs typeface="Calibri"/>
              </a:rPr>
              <a:t>HİNDİSTAN</a:t>
            </a:r>
            <a:r>
              <a:rPr sz="1800" b="1" spc="-10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212529"/>
                </a:solidFill>
                <a:latin typeface="Calibri"/>
                <a:cs typeface="Calibri"/>
              </a:rPr>
              <a:t>CEVİZİ</a:t>
            </a:r>
            <a:r>
              <a:rPr sz="1800" b="1" spc="-1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212529"/>
                </a:solidFill>
                <a:latin typeface="Calibri"/>
                <a:cs typeface="Calibri"/>
              </a:rPr>
              <a:t>SUYU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Calibri"/>
              <a:cs typeface="Calibri"/>
            </a:endParaRPr>
          </a:p>
          <a:p>
            <a:pPr marL="85090" marR="107314">
              <a:lnSpc>
                <a:spcPct val="99500"/>
              </a:lnSpc>
              <a:spcBef>
                <a:spcPts val="5"/>
              </a:spcBef>
            </a:pPr>
            <a:r>
              <a:rPr sz="1800" dirty="0">
                <a:solidFill>
                  <a:srgbClr val="212529"/>
                </a:solidFill>
                <a:latin typeface="Calibri"/>
                <a:cs typeface="Calibri"/>
              </a:rPr>
              <a:t>The</a:t>
            </a:r>
            <a:r>
              <a:rPr sz="1800" spc="1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12529"/>
                </a:solidFill>
                <a:latin typeface="Calibri"/>
                <a:cs typeface="Calibri"/>
              </a:rPr>
              <a:t>Journal</a:t>
            </a:r>
            <a:r>
              <a:rPr sz="1800" spc="10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12529"/>
                </a:solidFill>
                <a:latin typeface="Calibri"/>
                <a:cs typeface="Calibri"/>
              </a:rPr>
              <a:t>of</a:t>
            </a:r>
            <a:r>
              <a:rPr sz="1800" spc="1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12529"/>
                </a:solidFill>
                <a:latin typeface="Calibri"/>
                <a:cs typeface="Calibri"/>
              </a:rPr>
              <a:t>the</a:t>
            </a:r>
            <a:r>
              <a:rPr sz="1800" spc="20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12529"/>
                </a:solidFill>
                <a:latin typeface="Calibri"/>
                <a:cs typeface="Calibri"/>
              </a:rPr>
              <a:t>International</a:t>
            </a:r>
            <a:r>
              <a:rPr sz="1800" spc="10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12529"/>
                </a:solidFill>
                <a:latin typeface="Calibri"/>
                <a:cs typeface="Calibri"/>
              </a:rPr>
              <a:t>Society</a:t>
            </a:r>
            <a:r>
              <a:rPr sz="1800" spc="10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12529"/>
                </a:solidFill>
                <a:latin typeface="Calibri"/>
                <a:cs typeface="Calibri"/>
              </a:rPr>
              <a:t>of</a:t>
            </a:r>
            <a:r>
              <a:rPr sz="1800" spc="1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12529"/>
                </a:solidFill>
                <a:latin typeface="Calibri"/>
                <a:cs typeface="Calibri"/>
              </a:rPr>
              <a:t>Sports</a:t>
            </a:r>
            <a:r>
              <a:rPr sz="1800" spc="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12529"/>
                </a:solidFill>
                <a:latin typeface="Calibri"/>
                <a:cs typeface="Calibri"/>
              </a:rPr>
              <a:t>Nutrition’ın</a:t>
            </a:r>
            <a:r>
              <a:rPr sz="1800" spc="20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212529"/>
                </a:solidFill>
                <a:latin typeface="Calibri"/>
                <a:cs typeface="Calibri"/>
              </a:rPr>
              <a:t>2012’de</a:t>
            </a:r>
            <a:r>
              <a:rPr sz="1800" spc="1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12529"/>
                </a:solidFill>
                <a:latin typeface="Calibri"/>
                <a:cs typeface="Calibri"/>
              </a:rPr>
              <a:t>yaptığı </a:t>
            </a:r>
            <a:r>
              <a:rPr sz="1800" spc="-39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12529"/>
                </a:solidFill>
                <a:latin typeface="Calibri"/>
                <a:cs typeface="Calibri"/>
              </a:rPr>
              <a:t>bir</a:t>
            </a:r>
            <a:r>
              <a:rPr sz="1800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212529"/>
                </a:solidFill>
                <a:latin typeface="Calibri"/>
                <a:cs typeface="Calibri"/>
              </a:rPr>
              <a:t>araştırmaya</a:t>
            </a:r>
            <a:r>
              <a:rPr sz="1800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212529"/>
                </a:solidFill>
                <a:latin typeface="Calibri"/>
                <a:cs typeface="Calibri"/>
              </a:rPr>
              <a:t>göre</a:t>
            </a:r>
            <a:r>
              <a:rPr sz="1800" spc="10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12529"/>
                </a:solidFill>
                <a:latin typeface="Calibri"/>
                <a:cs typeface="Calibri"/>
              </a:rPr>
              <a:t>Hindistan</a:t>
            </a:r>
            <a:r>
              <a:rPr sz="1800" spc="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12529"/>
                </a:solidFill>
                <a:latin typeface="Calibri"/>
                <a:cs typeface="Calibri"/>
              </a:rPr>
              <a:t>cevizi</a:t>
            </a:r>
            <a:r>
              <a:rPr sz="1800" spc="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12529"/>
                </a:solidFill>
                <a:latin typeface="Calibri"/>
                <a:cs typeface="Calibri"/>
              </a:rPr>
              <a:t>suyu</a:t>
            </a:r>
            <a:r>
              <a:rPr sz="1800" spc="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212529"/>
                </a:solidFill>
                <a:latin typeface="Calibri"/>
                <a:cs typeface="Calibri"/>
              </a:rPr>
              <a:t>hidrasyon</a:t>
            </a:r>
            <a:r>
              <a:rPr sz="1800" spc="10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12529"/>
                </a:solidFill>
                <a:latin typeface="Calibri"/>
                <a:cs typeface="Calibri"/>
              </a:rPr>
              <a:t>ve</a:t>
            </a:r>
            <a:r>
              <a:rPr sz="1800" spc="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12529"/>
                </a:solidFill>
                <a:latin typeface="Calibri"/>
                <a:cs typeface="Calibri"/>
              </a:rPr>
              <a:t>performans</a:t>
            </a:r>
            <a:r>
              <a:rPr sz="1800" spc="5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212529"/>
                </a:solidFill>
                <a:latin typeface="Calibri"/>
                <a:cs typeface="Calibri"/>
              </a:rPr>
              <a:t>için </a:t>
            </a:r>
            <a:r>
              <a:rPr sz="1800" dirty="0">
                <a:solidFill>
                  <a:srgbClr val="212529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212529"/>
                </a:solidFill>
                <a:latin typeface="Calibri"/>
                <a:cs typeface="Calibri"/>
              </a:rPr>
              <a:t>kullanılabilir.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-6350" y="0"/>
            <a:ext cx="9156700" cy="6870700"/>
            <a:chOff x="-6350" y="0"/>
            <a:chExt cx="9156700" cy="687070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397500"/>
              <a:ext cx="1485900" cy="14605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3937000"/>
              <a:ext cx="1473200" cy="147319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99400" y="127000"/>
              <a:ext cx="1104900" cy="14351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0"/>
                  </a:moveTo>
                  <a:lnTo>
                    <a:pt x="9144000" y="0"/>
                  </a:lnTo>
                  <a:lnTo>
                    <a:pt x="9144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9900" y="2425700"/>
            <a:ext cx="6032500" cy="2857500"/>
          </a:xfrm>
          <a:prstGeom prst="rect">
            <a:avLst/>
          </a:prstGeom>
          <a:ln w="25400">
            <a:solidFill>
              <a:srgbClr val="4F81BD"/>
            </a:solidFill>
          </a:ln>
        </p:spPr>
        <p:txBody>
          <a:bodyPr vert="horz" wrap="square" lIns="0" tIns="25400" rIns="0" bIns="0" rtlCol="0">
            <a:spAutoFit/>
          </a:bodyPr>
          <a:lstStyle/>
          <a:p>
            <a:pPr marL="88900" marR="384175">
              <a:lnSpc>
                <a:spcPct val="100000"/>
              </a:lnSpc>
              <a:spcBef>
                <a:spcPts val="200"/>
              </a:spcBef>
            </a:pPr>
            <a:r>
              <a:rPr sz="2000" spc="-10" dirty="0">
                <a:latin typeface="Calibri"/>
                <a:cs typeface="Calibri"/>
              </a:rPr>
              <a:t>Eğer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spor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içeceklerini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kendiniz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yapmak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isterseniz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evde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kendi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doğal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içeceğinizi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yapmanız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için</a:t>
            </a:r>
            <a:r>
              <a:rPr sz="2000" spc="-5" dirty="0">
                <a:latin typeface="Calibri"/>
                <a:cs typeface="Calibri"/>
              </a:rPr>
              <a:t> küçük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bir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tarif</a:t>
            </a:r>
            <a:r>
              <a:rPr sz="2000" dirty="0">
                <a:latin typeface="Calibri"/>
                <a:cs typeface="Calibri"/>
              </a:rPr>
              <a:t> 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Calibri"/>
              <a:cs typeface="Calibri"/>
            </a:endParaRPr>
          </a:p>
          <a:p>
            <a:pPr marL="88900">
              <a:lnSpc>
                <a:spcPct val="100000"/>
              </a:lnSpc>
              <a:spcBef>
                <a:spcPts val="5"/>
              </a:spcBef>
            </a:pPr>
            <a:r>
              <a:rPr sz="2000" b="1" spc="-5" dirty="0">
                <a:latin typeface="Calibri"/>
                <a:cs typeface="Calibri"/>
              </a:rPr>
              <a:t>MALZEMELER</a:t>
            </a:r>
            <a:endParaRPr sz="2000">
              <a:latin typeface="Calibri"/>
              <a:cs typeface="Calibri"/>
            </a:endParaRPr>
          </a:p>
          <a:p>
            <a:pPr marL="889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1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adet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muz</a:t>
            </a:r>
            <a:endParaRPr sz="2000">
              <a:latin typeface="Calibri"/>
              <a:cs typeface="Calibri"/>
            </a:endParaRPr>
          </a:p>
          <a:p>
            <a:pPr marL="889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8-10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adet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çilek</a:t>
            </a:r>
            <a:endParaRPr sz="2000">
              <a:latin typeface="Calibri"/>
              <a:cs typeface="Calibri"/>
            </a:endParaRPr>
          </a:p>
          <a:p>
            <a:pPr marL="88900" marR="3430904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1 şişe </a:t>
            </a:r>
            <a:r>
              <a:rPr sz="2000" spc="-15" dirty="0">
                <a:latin typeface="Calibri"/>
                <a:cs typeface="Calibri"/>
              </a:rPr>
              <a:t>doğal </a:t>
            </a:r>
            <a:r>
              <a:rPr sz="2000" spc="-5" dirty="0">
                <a:latin typeface="Calibri"/>
                <a:cs typeface="Calibri"/>
              </a:rPr>
              <a:t>maden suyu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Tarçın</a:t>
            </a:r>
            <a:endParaRPr sz="2000">
              <a:latin typeface="Calibri"/>
              <a:cs typeface="Calibri"/>
            </a:endParaRPr>
          </a:p>
          <a:p>
            <a:pPr marL="889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Bütün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malzemeleri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blenderdan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geçirelim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Wingdings"/>
                <a:cs typeface="Wingdings"/>
              </a:rPr>
              <a:t></a:t>
            </a:r>
            <a:endParaRPr sz="2000">
              <a:latin typeface="Wingdings"/>
              <a:cs typeface="Wingding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700" y="431800"/>
            <a:ext cx="6578600" cy="13462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50199" y="622300"/>
            <a:ext cx="44577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KENDİN</a:t>
            </a:r>
            <a:r>
              <a:rPr sz="4400" spc="-35" dirty="0"/>
              <a:t> </a:t>
            </a:r>
            <a:r>
              <a:rPr sz="4400" spc="-5" dirty="0"/>
              <a:t>HAZIRLA</a:t>
            </a:r>
            <a:r>
              <a:rPr sz="4400" spc="-35" dirty="0"/>
              <a:t> </a:t>
            </a:r>
            <a:r>
              <a:rPr sz="4400" dirty="0">
                <a:latin typeface="Wingdings"/>
                <a:cs typeface="Wingdings"/>
              </a:rPr>
              <a:t></a:t>
            </a:r>
            <a:endParaRPr sz="4400">
              <a:latin typeface="Wingdings"/>
              <a:cs typeface="Wingding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-6350" y="0"/>
            <a:ext cx="9156700" cy="6870700"/>
            <a:chOff x="-6350" y="0"/>
            <a:chExt cx="9156700" cy="68707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15100" y="4838700"/>
              <a:ext cx="2628900" cy="20193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27800" y="2235200"/>
              <a:ext cx="2616200" cy="261619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37500" y="215900"/>
              <a:ext cx="1104900" cy="14351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0" y="0"/>
                  </a:moveTo>
                  <a:lnTo>
                    <a:pt x="9144000" y="0"/>
                  </a:lnTo>
                  <a:lnTo>
                    <a:pt x="9144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166</Words>
  <Application>Microsoft Macintosh PowerPoint</Application>
  <PresentationFormat>Ekran Gösterisi (4:3)</PresentationFormat>
  <Paragraphs>41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1" baseType="lpstr">
      <vt:lpstr>Arial MT</vt:lpstr>
      <vt:lpstr>Calibri</vt:lpstr>
      <vt:lpstr>Wingdings</vt:lpstr>
      <vt:lpstr>Office Theme</vt:lpstr>
      <vt:lpstr>Hangi Besin Türleri Ne Kadar Enerji  Sağlamaktadır?</vt:lpstr>
      <vt:lpstr>DOĞRU BESLENME</vt:lpstr>
      <vt:lpstr>Sağlıklı  Sporcularda  Beslenme  Modeli Nasıldır?</vt:lpstr>
      <vt:lpstr>Tüm karbonhidratlar aynı mı?</vt:lpstr>
      <vt:lpstr>Egzersizden 1 saat önce Basit Cho  kesinlikle tüketilmemelidir.</vt:lpstr>
      <vt:lpstr>DOĞAL İÇECEKLER</vt:lpstr>
      <vt:lpstr>KENDİN HAZIRLA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SPORCULARDA TEMEL BESLENME</dc:title>
  <cp:lastModifiedBy>Sebla key</cp:lastModifiedBy>
  <cp:revision>3</cp:revision>
  <dcterms:created xsi:type="dcterms:W3CDTF">2022-01-17T08:58:28Z</dcterms:created>
  <dcterms:modified xsi:type="dcterms:W3CDTF">2022-01-17T09:27:36Z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2022-01-17T00:00:00Z</vt:filetime>
  </property>
  <property fmtid="{D5CDD505-2E9C-101B-9397-08002B2CF9AE}" pid="3" name="LastSaved">
    <vt:filetime>2022-01-17T00:00:00Z</vt:filetime>
  </property>
</Properties>
</file>